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322" r:id="rId3"/>
    <p:sldId id="333" r:id="rId4"/>
    <p:sldId id="324" r:id="rId5"/>
    <p:sldId id="334" r:id="rId6"/>
    <p:sldId id="329" r:id="rId7"/>
    <p:sldId id="274" r:id="rId8"/>
    <p:sldId id="328" r:id="rId9"/>
    <p:sldId id="336" r:id="rId10"/>
    <p:sldId id="332" r:id="rId11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48BE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0" autoAdjust="0"/>
    <p:restoredTop sz="94580" autoAdjust="0"/>
  </p:normalViewPr>
  <p:slideViewPr>
    <p:cSldViewPr>
      <p:cViewPr varScale="1">
        <p:scale>
          <a:sx n="71" d="100"/>
          <a:sy n="71" d="100"/>
        </p:scale>
        <p:origin x="-13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08B0F-64B3-48F4-B119-A7EEF71C78D8}" type="datetimeFigureOut">
              <a:rPr lang="bg-BG" smtClean="0"/>
              <a:pPr/>
              <a:t>23.8.2019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86CE4-0821-4ADF-BE16-B6119DF4401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7038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7C4F8C-84D2-44CA-8E40-0BB64EC88567}" type="slidenum">
              <a:rPr lang="bg-BG" altLang="en-US" smtClean="0"/>
              <a:pPr eaLnBrk="1" hangingPunct="1"/>
              <a:t>1</a:t>
            </a:fld>
            <a:endParaRPr lang="bg-BG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7C4F8C-84D2-44CA-8E40-0BB64EC88567}" type="slidenum">
              <a:rPr lang="bg-BG" altLang="en-US" smtClean="0"/>
              <a:pPr eaLnBrk="1" hangingPunct="1"/>
              <a:t>10</a:t>
            </a:fld>
            <a:endParaRPr lang="bg-BG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1E21-10EA-452C-ABD6-CB14A26D7735}" type="datetimeFigureOut">
              <a:rPr lang="bg-BG" smtClean="0"/>
              <a:pPr/>
              <a:t>23.8.2019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5A48-CDC4-4BAB-B508-8ED8899E6E6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0682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1E21-10EA-452C-ABD6-CB14A26D7735}" type="datetimeFigureOut">
              <a:rPr lang="bg-BG" smtClean="0"/>
              <a:pPr/>
              <a:t>23.8.2019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5A48-CDC4-4BAB-B508-8ED8899E6E6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17418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1E21-10EA-452C-ABD6-CB14A26D7735}" type="datetimeFigureOut">
              <a:rPr lang="bg-BG" smtClean="0"/>
              <a:pPr/>
              <a:t>23.8.2019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5A48-CDC4-4BAB-B508-8ED8899E6E6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84053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1E21-10EA-452C-ABD6-CB14A26D7735}" type="datetimeFigureOut">
              <a:rPr lang="bg-BG" smtClean="0"/>
              <a:pPr/>
              <a:t>23.8.2019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5A48-CDC4-4BAB-B508-8ED8899E6E6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11548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1E21-10EA-452C-ABD6-CB14A26D7735}" type="datetimeFigureOut">
              <a:rPr lang="bg-BG" smtClean="0"/>
              <a:pPr/>
              <a:t>23.8.2019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5A48-CDC4-4BAB-B508-8ED8899E6E6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8127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1E21-10EA-452C-ABD6-CB14A26D7735}" type="datetimeFigureOut">
              <a:rPr lang="bg-BG" smtClean="0"/>
              <a:pPr/>
              <a:t>23.8.2019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5A48-CDC4-4BAB-B508-8ED8899E6E6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67241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1E21-10EA-452C-ABD6-CB14A26D7735}" type="datetimeFigureOut">
              <a:rPr lang="bg-BG" smtClean="0"/>
              <a:pPr/>
              <a:t>23.8.2019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5A48-CDC4-4BAB-B508-8ED8899E6E6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39112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1E21-10EA-452C-ABD6-CB14A26D7735}" type="datetimeFigureOut">
              <a:rPr lang="bg-BG" smtClean="0"/>
              <a:pPr/>
              <a:t>23.8.2019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5A48-CDC4-4BAB-B508-8ED8899E6E6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5153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1E21-10EA-452C-ABD6-CB14A26D7735}" type="datetimeFigureOut">
              <a:rPr lang="bg-BG" smtClean="0"/>
              <a:pPr/>
              <a:t>23.8.2019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5A48-CDC4-4BAB-B508-8ED8899E6E6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6534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1E21-10EA-452C-ABD6-CB14A26D7735}" type="datetimeFigureOut">
              <a:rPr lang="bg-BG" smtClean="0"/>
              <a:pPr/>
              <a:t>23.8.2019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5A48-CDC4-4BAB-B508-8ED8899E6E6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50721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1E21-10EA-452C-ABD6-CB14A26D7735}" type="datetimeFigureOut">
              <a:rPr lang="bg-BG" smtClean="0"/>
              <a:pPr/>
              <a:t>23.8.2019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5A48-CDC4-4BAB-B508-8ED8899E6E6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665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61E21-10EA-452C-ABD6-CB14A26D7735}" type="datetimeFigureOut">
              <a:rPr lang="bg-BG" smtClean="0"/>
              <a:pPr/>
              <a:t>23.8.2019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D5A48-CDC4-4BAB-B508-8ED8899E6E6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0581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1716" y="1556792"/>
            <a:ext cx="6834187" cy="23764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GOSCIENCE:</a:t>
            </a:r>
            <a:b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bg-BG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креативност и подобрено разбиране в преподаването и изучаването на науки в училищата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bg-BG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endParaRPr lang="bg-BG" altLang="en-US" sz="1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429000"/>
            <a:ext cx="6400800" cy="249713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bg-BG" sz="2800" b="1" dirty="0">
                <a:solidFill>
                  <a:srgbClr val="3C48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 и инструменти за подобряване на разбирането в обучението по природни науки и математика в училищата</a:t>
            </a:r>
            <a:endParaRPr lang="en-US" sz="2800" b="1" dirty="0" smtClean="0">
              <a:solidFill>
                <a:srgbClr val="3C48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altLang="en-US" sz="29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eaLnBrk="1" hangingPunct="1">
              <a:defRPr/>
            </a:pPr>
            <a:r>
              <a:rPr lang="en-US" alt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 </a:t>
            </a:r>
            <a:r>
              <a:rPr lang="bg-BG" alt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Септември 2019</a:t>
            </a:r>
            <a:endParaRPr lang="bg-BG" altLang="en-US" sz="1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eaLnBrk="1" hangingPunct="1">
              <a:defRPr/>
            </a:pPr>
            <a:endParaRPr lang="bg-BG" altLang="en-US" sz="1200" i="1" dirty="0" smtClean="0">
              <a:solidFill>
                <a:srgbClr val="002060"/>
              </a:solidFill>
              <a:latin typeface="Arial" charset="0"/>
            </a:endParaRPr>
          </a:p>
          <a:p>
            <a:pPr algn="r" eaLnBrk="1" hangingPunct="1">
              <a:defRPr/>
            </a:pPr>
            <a:endParaRPr lang="bg-BG" altLang="en-US" sz="1200" i="1" dirty="0" smtClean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078" name="Rectangle 11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08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2176463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86" y="6488668"/>
            <a:ext cx="2863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2017-1-BG01-KA201-036209</a:t>
            </a:r>
            <a:endParaRPr lang="bg-BG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3788"/>
            <a:ext cx="3253928" cy="92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445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1988840"/>
            <a:ext cx="7920880" cy="2713038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altLang="en-US" sz="6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GOSCIENCE.EU</a:t>
            </a:r>
          </a:p>
          <a:p>
            <a:pPr>
              <a:defRPr/>
            </a:pPr>
            <a:endParaRPr lang="en-US" altLang="en-US" sz="6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altLang="en-US" sz="6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https://www.facebook.com/goscienceproject/</a:t>
            </a:r>
          </a:p>
          <a:p>
            <a:pPr>
              <a:defRPr/>
            </a:pPr>
            <a:endParaRPr lang="bg-BG" altLang="en-US" sz="1200" i="1" dirty="0" smtClean="0">
              <a:solidFill>
                <a:srgbClr val="002060"/>
              </a:solidFill>
              <a:latin typeface="Arial" charset="0"/>
            </a:endParaRPr>
          </a:p>
          <a:p>
            <a:pPr algn="r" eaLnBrk="1" hangingPunct="1">
              <a:defRPr/>
            </a:pPr>
            <a:endParaRPr lang="bg-BG" altLang="en-US" sz="1200" i="1" dirty="0" smtClean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078" name="Rectangle 11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2710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08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2176463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86" y="6488668"/>
            <a:ext cx="2863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2017-1-BG01-KA201-036209</a:t>
            </a:r>
            <a:endParaRPr lang="bg-BG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5576"/>
            <a:ext cx="3253928" cy="92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76056" y="5013176"/>
            <a:ext cx="3829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sz="1200" dirty="0">
                <a:solidFill>
                  <a:srgbClr val="002060"/>
                </a:solidFill>
                <a:latin typeface="Arial" charset="0"/>
                <a:cs typeface="Arial" charset="0"/>
              </a:rPr>
              <a:t>„</a:t>
            </a:r>
            <a:r>
              <a:rPr lang="en-US" sz="1200" dirty="0">
                <a:solidFill>
                  <a:srgbClr val="002060"/>
                </a:solidFill>
                <a:latin typeface="Arial" charset="0"/>
                <a:cs typeface="Arial" charset="0"/>
              </a:rPr>
              <a:t>This project has been funded with support from the European Commission.</a:t>
            </a:r>
          </a:p>
          <a:p>
            <a:pPr algn="ctr">
              <a:defRPr/>
            </a:pPr>
            <a:r>
              <a:rPr lang="en-US" sz="1200" dirty="0">
                <a:solidFill>
                  <a:srgbClr val="002060"/>
                </a:solidFill>
                <a:latin typeface="Arial" charset="0"/>
                <a:cs typeface="Arial" charset="0"/>
              </a:rPr>
              <a:t>This publication [communication] reflects the views only of the author, and the</a:t>
            </a:r>
          </a:p>
          <a:p>
            <a:pPr algn="ctr">
              <a:defRPr/>
            </a:pPr>
            <a:r>
              <a:rPr lang="en-US" sz="1200" dirty="0">
                <a:solidFill>
                  <a:srgbClr val="002060"/>
                </a:solidFill>
                <a:latin typeface="Arial" charset="0"/>
                <a:cs typeface="Arial" charset="0"/>
              </a:rPr>
              <a:t>Commission cannot be held responsible for any use which may be made of the</a:t>
            </a:r>
          </a:p>
          <a:p>
            <a:pPr algn="ctr">
              <a:defRPr/>
            </a:pPr>
            <a:r>
              <a:rPr lang="en-US" sz="1200" dirty="0">
                <a:solidFill>
                  <a:srgbClr val="002060"/>
                </a:solidFill>
                <a:latin typeface="Arial" charset="0"/>
                <a:cs typeface="Arial" charset="0"/>
              </a:rPr>
              <a:t>information contained therein</a:t>
            </a:r>
            <a:r>
              <a:rPr lang="bg-BG" sz="1200" dirty="0">
                <a:solidFill>
                  <a:srgbClr val="002060"/>
                </a:solidFill>
                <a:latin typeface="Arial" charset="0"/>
                <a:cs typeface="Arial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127814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bg-BG" sz="3600" dirty="0" smtClean="0">
                <a:solidFill>
                  <a:srgbClr val="002060"/>
                </a:solidFill>
              </a:rPr>
              <a:t>Използване на аналогии</a:t>
            </a:r>
            <a:endParaRPr lang="bg-BG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>
            <a:noAutofit/>
          </a:bodyPr>
          <a:lstStyle/>
          <a:p>
            <a:r>
              <a:rPr lang="bg-BG" sz="1800" dirty="0"/>
              <a:t>Аналогия е сравнение на приликите между две понятия. Познатата концепция се нарича аналогова </a:t>
            </a:r>
            <a:r>
              <a:rPr lang="bg-BG" sz="1800" dirty="0" smtClean="0"/>
              <a:t>концепция, а непознатата концепция се нарича целева. </a:t>
            </a:r>
            <a:r>
              <a:rPr lang="bg-BG" sz="1800" dirty="0"/>
              <a:t>И аналоговите, и целевите концепции </a:t>
            </a:r>
            <a:r>
              <a:rPr lang="bg-BG" sz="1800" dirty="0" smtClean="0"/>
              <a:t>трябва да имат сходни характеристики </a:t>
            </a:r>
            <a:r>
              <a:rPr lang="bg-BG" sz="1800" dirty="0"/>
              <a:t>(наричани още атрибути</a:t>
            </a:r>
            <a:r>
              <a:rPr lang="bg-BG" sz="1800" dirty="0" smtClean="0"/>
              <a:t>), за да може да се направи аналогия между тях. </a:t>
            </a:r>
            <a:endParaRPr lang="en-US" sz="1800" dirty="0" smtClean="0"/>
          </a:p>
          <a:p>
            <a:endParaRPr lang="en-US" sz="1800" dirty="0"/>
          </a:p>
          <a:p>
            <a:r>
              <a:rPr lang="bg-BG" sz="1800" dirty="0"/>
              <a:t>Аналогия е сравнение на приликите на две концепции, </a:t>
            </a:r>
            <a:r>
              <a:rPr lang="bg-BG" sz="1800" b="1" dirty="0">
                <a:solidFill>
                  <a:srgbClr val="C00000"/>
                </a:solidFill>
              </a:rPr>
              <a:t>идващи от една и съща научна област.</a:t>
            </a:r>
            <a:endParaRPr lang="bg-BG" sz="1800" b="1" dirty="0" smtClean="0">
              <a:solidFill>
                <a:srgbClr val="C00000"/>
              </a:solidFill>
            </a:endParaRPr>
          </a:p>
          <a:p>
            <a:endParaRPr lang="en-US" sz="1800" dirty="0" smtClean="0"/>
          </a:p>
          <a:p>
            <a:r>
              <a:rPr lang="bg-BG" sz="1800" dirty="0"/>
              <a:t>Аналогиите могат да помогнат на </a:t>
            </a:r>
            <a:r>
              <a:rPr lang="bg-BG" sz="1800" dirty="0" smtClean="0"/>
              <a:t>учениците да </a:t>
            </a:r>
            <a:r>
              <a:rPr lang="bg-BG" sz="1800" dirty="0"/>
              <a:t>изградят концептуални мостове между това, което е познато, и това, което е ново</a:t>
            </a:r>
            <a:r>
              <a:rPr lang="bg-BG" sz="1800" dirty="0" smtClean="0"/>
              <a:t>.</a:t>
            </a:r>
          </a:p>
          <a:p>
            <a:endParaRPr lang="bg-BG" sz="1800" dirty="0" smtClean="0"/>
          </a:p>
          <a:p>
            <a:r>
              <a:rPr lang="bg-BG" sz="1800" dirty="0"/>
              <a:t>Аналогиите могат да служат като ранни „умствени модели“, които </a:t>
            </a:r>
            <a:r>
              <a:rPr lang="bg-BG" sz="1800" dirty="0" smtClean="0"/>
              <a:t>учениците могат </a:t>
            </a:r>
            <a:r>
              <a:rPr lang="bg-BG" sz="1800" dirty="0"/>
              <a:t>да използват, за да формират ограничени, но смислени разбирания на сложни </a:t>
            </a:r>
            <a:r>
              <a:rPr lang="bg-BG" sz="1800" dirty="0" smtClean="0"/>
              <a:t>понятия.</a:t>
            </a:r>
          </a:p>
          <a:p>
            <a:endParaRPr lang="bg-BG" sz="1800" dirty="0" smtClean="0"/>
          </a:p>
          <a:p>
            <a:r>
              <a:rPr lang="bg-BG" sz="1800" dirty="0" smtClean="0"/>
              <a:t>Когато учениците изучават </a:t>
            </a:r>
            <a:r>
              <a:rPr lang="bg-BG" sz="1800" dirty="0"/>
              <a:t>нови понятия, </a:t>
            </a:r>
            <a:r>
              <a:rPr lang="bg-BG" sz="1800" dirty="0" smtClean="0"/>
              <a:t>за да е смислено обучението те трябва да са в състояние да намерят </a:t>
            </a:r>
            <a:r>
              <a:rPr lang="bg-BG" sz="1800" dirty="0"/>
              <a:t>и визуализират връзки между новообразувания контекст и това, което вече знаят. </a:t>
            </a:r>
            <a:endParaRPr lang="bg-BG" sz="18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0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rgbClr val="002060"/>
                </a:solidFill>
              </a:rPr>
              <a:t>Използване на аналогии</a:t>
            </a:r>
            <a:endParaRPr lang="bg-BG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583504"/>
              </p:ext>
            </p:extLst>
          </p:nvPr>
        </p:nvGraphicFramePr>
        <p:xfrm>
          <a:off x="457200" y="1600200"/>
          <a:ext cx="8229600" cy="45720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Понятие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Визуално представяне на аналогията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Описание</a:t>
                      </a:r>
                      <a:r>
                        <a:rPr lang="bg-BG" baseline="0" dirty="0" smtClean="0"/>
                        <a:t> на аналагоията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Във всяко количество от веществото има изключително голям брой частици, йони или молекули.</a:t>
                      </a:r>
                      <a:br>
                        <a:rPr lang="bg-BG" sz="1600" dirty="0" smtClean="0"/>
                      </a:br>
                      <a:r>
                        <a:rPr lang="bg-BG" sz="1600" dirty="0" smtClean="0"/>
                        <a:t/>
                      </a:r>
                      <a:br>
                        <a:rPr lang="bg-BG" sz="1600" dirty="0" smtClean="0"/>
                      </a:br>
                      <a:r>
                        <a:rPr lang="bg-BG" sz="1600" dirty="0" smtClean="0"/>
                        <a:t>За да опростят изчислението с тях, химиците са създали единица, която е по-голяма от атом, йон или молекула. Тази единица е </a:t>
                      </a:r>
                      <a:r>
                        <a:rPr lang="bg-BG" sz="1600" b="1" dirty="0" smtClean="0">
                          <a:solidFill>
                            <a:srgbClr val="C00000"/>
                          </a:solidFill>
                        </a:rPr>
                        <a:t>молът</a:t>
                      </a:r>
                      <a:r>
                        <a:rPr lang="bg-BG" sz="16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bg-BG" sz="1600" dirty="0" smtClean="0"/>
                        <a:t>и позволява на хората да сравняват количества различни елементи или съединения по прост начин.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В тази аналогия учениците лесно могат да видят понятието </a:t>
                      </a:r>
                      <a:r>
                        <a:rPr lang="bg-BG" b="1" dirty="0" smtClean="0">
                          <a:solidFill>
                            <a:srgbClr val="C00000"/>
                          </a:solidFill>
                        </a:rPr>
                        <a:t>мол</a:t>
                      </a:r>
                      <a:r>
                        <a:rPr lang="bg-BG" dirty="0" smtClean="0"/>
                        <a:t>. В този случай песъчинките биха представлявали частици, йони и молекули, които са много трудни за количествено определяне. Ето защо се нуждаем от по-голяма мерна единица, единица, която съдържа определен брой зърна. Тази единица е </a:t>
                      </a:r>
                      <a:r>
                        <a:rPr lang="bg-BG" b="1" dirty="0" smtClean="0">
                          <a:solidFill>
                            <a:srgbClr val="C00000"/>
                          </a:solidFill>
                        </a:rPr>
                        <a:t>мол</a:t>
                      </a:r>
                      <a:r>
                        <a:rPr lang="bg-BG" dirty="0" smtClean="0"/>
                        <a:t>.</a:t>
                      </a:r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36912"/>
            <a:ext cx="2362572" cy="236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80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bg-BG" sz="3600" dirty="0">
                <a:solidFill>
                  <a:srgbClr val="002060"/>
                </a:solidFill>
              </a:rPr>
              <a:t>Използване на модели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>
            <a:noAutofit/>
          </a:bodyPr>
          <a:lstStyle/>
          <a:p>
            <a:r>
              <a:rPr lang="lv-LV" sz="2000" dirty="0">
                <a:solidFill>
                  <a:srgbClr val="C00000"/>
                </a:solidFill>
              </a:rPr>
              <a:t>Моделът е асоциативен образ, който показва сравнението на някакво понятие, процес или феномен </a:t>
            </a:r>
            <a:r>
              <a:rPr lang="bg-BG" sz="2000" dirty="0">
                <a:solidFill>
                  <a:srgbClr val="C00000"/>
                </a:solidFill>
              </a:rPr>
              <a:t>от</a:t>
            </a:r>
            <a:r>
              <a:rPr lang="lv-LV" sz="2000" dirty="0">
                <a:solidFill>
                  <a:srgbClr val="C00000"/>
                </a:solidFill>
              </a:rPr>
              <a:t> науката </a:t>
            </a:r>
            <a:r>
              <a:rPr lang="lv-LV" sz="2000" dirty="0" smtClean="0">
                <a:solidFill>
                  <a:srgbClr val="C00000"/>
                </a:solidFill>
              </a:rPr>
              <a:t>с </a:t>
            </a:r>
            <a:r>
              <a:rPr lang="lv-LV" sz="2000" dirty="0">
                <a:solidFill>
                  <a:srgbClr val="C00000"/>
                </a:solidFill>
              </a:rPr>
              <a:t>някакъв ежедневен или природен обект, процес или феномен</a:t>
            </a:r>
            <a:r>
              <a:rPr lang="lv-LV" sz="2000" dirty="0" smtClean="0">
                <a:solidFill>
                  <a:srgbClr val="C00000"/>
                </a:solidFill>
              </a:rPr>
              <a:t>.</a:t>
            </a:r>
            <a:endParaRPr lang="bg-BG" sz="2000" dirty="0" smtClean="0">
              <a:solidFill>
                <a:srgbClr val="C00000"/>
              </a:solidFill>
            </a:endParaRPr>
          </a:p>
          <a:p>
            <a:endParaRPr lang="bg-BG" sz="2000" dirty="0"/>
          </a:p>
          <a:p>
            <a:r>
              <a:rPr lang="bg-BG" sz="2000" dirty="0"/>
              <a:t>За разлика от аналогиите в моделите приликите на понятията идват от различни области на </a:t>
            </a:r>
            <a:r>
              <a:rPr lang="bg-BG" sz="2000" dirty="0" smtClean="0"/>
              <a:t>познанието.</a:t>
            </a:r>
          </a:p>
          <a:p>
            <a:endParaRPr lang="bg-BG" sz="2000" dirty="0"/>
          </a:p>
          <a:p>
            <a:r>
              <a:rPr lang="bg-BG" sz="2000" dirty="0" smtClean="0">
                <a:solidFill>
                  <a:srgbClr val="C00000"/>
                </a:solidFill>
              </a:rPr>
              <a:t>Моделът е рисунка, снимка, видео – визуално представяне на асоциативния образ. </a:t>
            </a:r>
          </a:p>
          <a:p>
            <a:endParaRPr lang="bg-BG" sz="2000" dirty="0" smtClean="0"/>
          </a:p>
          <a:p>
            <a:r>
              <a:rPr lang="bg-BG" sz="2000" dirty="0"/>
              <a:t>Моделите изискват изравняване на сложните научни системи с определен процес или явление, </a:t>
            </a:r>
            <a:r>
              <a:rPr lang="bg-BG" sz="2000" dirty="0" smtClean="0"/>
              <a:t>които </a:t>
            </a:r>
            <a:r>
              <a:rPr lang="bg-BG" sz="2000" dirty="0"/>
              <a:t>човек може да наблюдава в </a:t>
            </a:r>
            <a:r>
              <a:rPr lang="bg-BG" sz="2000" dirty="0" smtClean="0"/>
              <a:t>ежедневието.</a:t>
            </a:r>
          </a:p>
          <a:p>
            <a:endParaRPr lang="bg-BG" sz="2000" dirty="0" smtClean="0"/>
          </a:p>
          <a:p>
            <a:r>
              <a:rPr lang="bg-BG" sz="2000" dirty="0" smtClean="0"/>
              <a:t>С </a:t>
            </a:r>
            <a:r>
              <a:rPr lang="bg-BG" sz="2000" dirty="0"/>
              <a:t>моделите става възможно </a:t>
            </a:r>
            <a:r>
              <a:rPr lang="bg-BG" sz="2000" dirty="0" smtClean="0"/>
              <a:t>ученикът да </a:t>
            </a:r>
            <a:r>
              <a:rPr lang="bg-BG" sz="2000" dirty="0"/>
              <a:t>изгради взаимовръзка между натрупаните по-рано знания за световния ред и сложната информация на науката само с помощта на възникващите асоциации.</a:t>
            </a:r>
            <a:br>
              <a:rPr lang="bg-BG" sz="2000" dirty="0"/>
            </a:br>
            <a:endParaRPr lang="bg-BG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63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bg-BG" dirty="0">
                <a:solidFill>
                  <a:srgbClr val="002060"/>
                </a:solidFill>
              </a:rPr>
              <a:t>Използване на модели</a:t>
            </a:r>
            <a:endParaRPr lang="bg-BG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49486545"/>
                  </p:ext>
                </p:extLst>
              </p:nvPr>
            </p:nvGraphicFramePr>
            <p:xfrm>
              <a:off x="102566" y="980728"/>
              <a:ext cx="8928990" cy="567436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2976330"/>
                    <a:gridCol w="2976330"/>
                    <a:gridCol w="297633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bg-BG" dirty="0" smtClean="0"/>
                            <a:t>Понятие</a:t>
                          </a:r>
                          <a:endParaRPr lang="bg-BG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g-BG" dirty="0" smtClean="0"/>
                            <a:t>Модел</a:t>
                          </a:r>
                          <a:endParaRPr lang="bg-BG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g-BG" dirty="0" smtClean="0"/>
                            <a:t>Описание на модела</a:t>
                          </a:r>
                          <a:endParaRPr lang="bg-BG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bg-BG" b="1" dirty="0" smtClean="0">
                              <a:solidFill>
                                <a:srgbClr val="0070C0"/>
                              </a:solidFill>
                            </a:rPr>
                            <a:t>Събиране на едночлени:</a:t>
                          </a:r>
                        </a:p>
                        <a:p>
                          <a:r>
                            <a:rPr lang="ru-RU" dirty="0" smtClean="0"/>
                            <a:t>Два едночлена са подобни, когато се различават само по коефициентите. (едночлените имат едни и същи променливи)</a:t>
                          </a:r>
                          <a:r>
                            <a:rPr lang="ru-RU" b="1" dirty="0" smtClean="0"/>
                            <a:t>. </a:t>
                          </a:r>
                          <a:r>
                            <a:rPr lang="ru-RU" dirty="0" smtClean="0"/>
                            <a:t>Подобни едночлени събираме като съберем коефициентите им  и препишем променливите им. </a:t>
                          </a:r>
                          <a:endParaRPr lang="bg-BG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bg-BG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g-BG" dirty="0" smtClean="0"/>
                            <a:t>С този модел лесно можем да визуализираме,че два едночлена могат да се съберат само ако са подобни</a:t>
                          </a:r>
                          <a:r>
                            <a:rPr lang="en-US" dirty="0" smtClean="0"/>
                            <a:t>. </a:t>
                          </a:r>
                          <a:r>
                            <a:rPr lang="bg-BG" dirty="0" smtClean="0"/>
                            <a:t>Асоциацията с марката автомобили BMW серия X се дължи на приликата с най-често използваната променлива в математиката X </a:t>
                          </a:r>
                        </a:p>
                        <a:p>
                          <a:r>
                            <a:rPr lang="en-US" dirty="0" smtClean="0"/>
                            <a:t>BMW X2 + BMW X2 = 2 BMW X2 </a:t>
                          </a:r>
                          <a:r>
                            <a:rPr lang="bg-BG" dirty="0" smtClean="0"/>
                            <a:t>ще е равно на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bg-BG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lv-LV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lv-LV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lv-LV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bg-BG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lv-LV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lv-LV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lv-LV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=2</m:t>
                              </m:r>
                              <m:sSup>
                                <m:sSupPr>
                                  <m:ctrlPr>
                                    <a:rPr lang="bg-BG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lv-LV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lv-LV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/>
                            <a:t>  .</a:t>
                          </a:r>
                        </a:p>
                        <a:p>
                          <a:r>
                            <a:rPr lang="en-US" dirty="0" smtClean="0"/>
                            <a:t>BMW X1 + BMW X2 = BMW X1 + BMW X2 </a:t>
                          </a:r>
                          <a:r>
                            <a:rPr lang="bg-BG" dirty="0" smtClean="0"/>
                            <a:t>ще е равно на </a:t>
                          </a: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lv-LV" sz="18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lv-LV" sz="18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bg-BG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lv-LV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lv-LV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lv-LV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lv-LV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lv-LV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bg-BG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lv-LV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lv-LV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/>
                            <a:t> </a:t>
                          </a:r>
                          <a:r>
                            <a:rPr lang="bg-BG" dirty="0" smtClean="0"/>
                            <a:t>(не можем да ги съберем, защото не са подобни</a:t>
                          </a:r>
                          <a:r>
                            <a:rPr lang="en-US" dirty="0" smtClean="0"/>
                            <a:t>).</a:t>
                          </a:r>
                        </a:p>
                        <a:p>
                          <a:endParaRPr lang="bg-BG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49486545"/>
                  </p:ext>
                </p:extLst>
              </p:nvPr>
            </p:nvGraphicFramePr>
            <p:xfrm>
              <a:off x="102566" y="980728"/>
              <a:ext cx="8928990" cy="5692839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2976330"/>
                    <a:gridCol w="2976330"/>
                    <a:gridCol w="297633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bg-BG" dirty="0" smtClean="0"/>
                            <a:t>Понятие</a:t>
                          </a:r>
                          <a:endParaRPr lang="bg-BG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g-BG" dirty="0" smtClean="0"/>
                            <a:t>Модел</a:t>
                          </a:r>
                          <a:endParaRPr lang="bg-BG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g-BG" dirty="0" smtClean="0"/>
                            <a:t>Описание на модела</a:t>
                          </a:r>
                          <a:endParaRPr lang="bg-BG" dirty="0"/>
                        </a:p>
                      </a:txBody>
                      <a:tcPr/>
                    </a:tc>
                  </a:tr>
                  <a:tr h="5321999">
                    <a:tc>
                      <a:txBody>
                        <a:bodyPr/>
                        <a:lstStyle/>
                        <a:p>
                          <a:r>
                            <a:rPr lang="bg-BG" b="1" dirty="0" smtClean="0">
                              <a:solidFill>
                                <a:srgbClr val="0070C0"/>
                              </a:solidFill>
                            </a:rPr>
                            <a:t>Събиране на едночлени:</a:t>
                          </a:r>
                        </a:p>
                        <a:p>
                          <a:r>
                            <a:rPr lang="ru-RU" dirty="0" smtClean="0"/>
                            <a:t>Два едночлена са подобни, когато се различават само по коефициентите. (едночлените имат едни и същи променливи)</a:t>
                          </a:r>
                          <a:r>
                            <a:rPr lang="ru-RU" b="1" dirty="0" smtClean="0"/>
                            <a:t>. </a:t>
                          </a:r>
                          <a:r>
                            <a:rPr lang="ru-RU" dirty="0" smtClean="0"/>
                            <a:t>Подобни едночлени събираме като съберем коефициентите им  и препишем променливите им. </a:t>
                          </a:r>
                          <a:endParaRPr lang="bg-BG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bg-BG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bg-BG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410" t="-756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2050" name="Picture 2" descr="D:\Projects\Projects RUNNING\GoScience 2017\PROJECT IMPLEMENTATION\4. Development of creative pedagogical tools\ALPE\Uploaded documents\Maths\Addition of monomials\addition of monomia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20888"/>
            <a:ext cx="2870442" cy="159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44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g-BG" sz="2400" dirty="0" smtClean="0">
                <a:solidFill>
                  <a:srgbClr val="002060"/>
                </a:solidFill>
              </a:rPr>
              <a:t>Използване на концептуални карти/Построяване на верига на понятията </a:t>
            </a:r>
            <a:endParaRPr lang="bg-BG" sz="2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25000" lnSpcReduction="20000"/>
          </a:bodyPr>
          <a:lstStyle/>
          <a:p>
            <a:r>
              <a:rPr lang="bg-BG" sz="8000" b="1" dirty="0">
                <a:solidFill>
                  <a:srgbClr val="C00000"/>
                </a:solidFill>
              </a:rPr>
              <a:t>Концептуалната карта е графично представяне на връзката между </a:t>
            </a:r>
            <a:r>
              <a:rPr lang="bg-BG" sz="8000" b="1" dirty="0" smtClean="0">
                <a:solidFill>
                  <a:srgbClr val="C00000"/>
                </a:solidFill>
              </a:rPr>
              <a:t>термините.</a:t>
            </a:r>
          </a:p>
          <a:p>
            <a:r>
              <a:rPr lang="bg-BG" sz="8000" dirty="0" smtClean="0"/>
              <a:t>Докато учениците се </a:t>
            </a:r>
            <a:r>
              <a:rPr lang="bg-BG" sz="8000" dirty="0"/>
              <a:t>запознават с нови научни понятия, те се впускат в познавателен процес на конструиране на </a:t>
            </a:r>
            <a:r>
              <a:rPr lang="bg-BG" sz="8000" dirty="0" smtClean="0"/>
              <a:t>смисъл, </a:t>
            </a:r>
            <a:r>
              <a:rPr lang="bg-BG" sz="8000" dirty="0"/>
              <a:t>като съзнателно или подсъзнателно интегрират тези нови идеи със съществуващите си </a:t>
            </a:r>
            <a:r>
              <a:rPr lang="bg-BG" sz="8000" dirty="0" smtClean="0"/>
              <a:t>знания.</a:t>
            </a:r>
          </a:p>
          <a:p>
            <a:r>
              <a:rPr lang="bg-BG" sz="8000" dirty="0" smtClean="0"/>
              <a:t>Концептуалните карти </a:t>
            </a:r>
            <a:r>
              <a:rPr lang="bg-BG" sz="8000" dirty="0"/>
              <a:t>предоставят уникален графичен изглед на това как учениците организират, свързват и синтезират информация. В резултат на това концептуалното картографиране предлага ползи както за ученици, така и за учители. </a:t>
            </a:r>
            <a:endParaRPr lang="bg-BG" sz="8000" dirty="0" smtClean="0"/>
          </a:p>
          <a:p>
            <a:r>
              <a:rPr lang="bg-BG" sz="8000" dirty="0" smtClean="0"/>
              <a:t>Концептуалните карти </a:t>
            </a:r>
            <a:r>
              <a:rPr lang="bg-BG" sz="8000" dirty="0"/>
              <a:t>дават възможност на учениците </a:t>
            </a:r>
            <a:r>
              <a:rPr lang="bg-BG" sz="8000" dirty="0" smtClean="0"/>
              <a:t>да:</a:t>
            </a:r>
          </a:p>
          <a:p>
            <a:pPr lvl="1"/>
            <a:r>
              <a:rPr lang="bg-BG" sz="8000" dirty="0" smtClean="0"/>
              <a:t>Помислят за </a:t>
            </a:r>
            <a:r>
              <a:rPr lang="bg-BG" sz="8000" dirty="0"/>
              <a:t>връзките между научните термини, </a:t>
            </a:r>
            <a:r>
              <a:rPr lang="bg-BG" sz="8000" dirty="0" smtClean="0"/>
              <a:t>като се </a:t>
            </a:r>
            <a:r>
              <a:rPr lang="bg-BG" sz="8000" dirty="0"/>
              <a:t>научават</a:t>
            </a:r>
            <a:br>
              <a:rPr lang="bg-BG" sz="8000" dirty="0"/>
            </a:br>
            <a:r>
              <a:rPr lang="bg-BG" sz="8000" dirty="0"/>
              <a:t>организират своите мисли и визуализират систематично връзките между ключовите </a:t>
            </a:r>
            <a:r>
              <a:rPr lang="bg-BG" sz="8000" dirty="0" smtClean="0"/>
              <a:t>понятия;</a:t>
            </a:r>
          </a:p>
          <a:p>
            <a:pPr lvl="1"/>
            <a:r>
              <a:rPr lang="bg-BG" sz="8000" dirty="0" smtClean="0"/>
              <a:t>Разсъждават </a:t>
            </a:r>
            <a:r>
              <a:rPr lang="bg-BG" sz="8000" dirty="0"/>
              <a:t>върху </a:t>
            </a:r>
            <a:r>
              <a:rPr lang="bg-BG" sz="8000" dirty="0" smtClean="0"/>
              <a:t>разбирането на понятията.</a:t>
            </a:r>
          </a:p>
          <a:p>
            <a:r>
              <a:rPr lang="bg-BG" sz="8000" dirty="0" smtClean="0"/>
              <a:t>Обикновено </a:t>
            </a:r>
            <a:r>
              <a:rPr lang="bg-BG" sz="8000" dirty="0"/>
              <a:t>концептуалните карти се дефинират в две основни </a:t>
            </a:r>
            <a:r>
              <a:rPr lang="bg-BG" sz="8000" dirty="0" smtClean="0"/>
              <a:t>групи:</a:t>
            </a:r>
          </a:p>
          <a:p>
            <a:pPr lvl="1"/>
            <a:r>
              <a:rPr lang="bg-BG" sz="8000" dirty="0" smtClean="0"/>
              <a:t>йерархични </a:t>
            </a:r>
            <a:r>
              <a:rPr lang="bg-BG" sz="8000" dirty="0"/>
              <a:t>- представляват информация в низходящ ред по </a:t>
            </a:r>
            <a:r>
              <a:rPr lang="bg-BG" sz="8000" dirty="0" smtClean="0"/>
              <a:t>важност;</a:t>
            </a:r>
          </a:p>
          <a:p>
            <a:pPr lvl="1"/>
            <a:r>
              <a:rPr lang="bg-BG" sz="8000" dirty="0" smtClean="0"/>
              <a:t>неиерархични </a:t>
            </a:r>
            <a:r>
              <a:rPr lang="bg-BG" sz="8000" dirty="0"/>
              <a:t>- представляват информация в клъстер или мрежов модел.</a:t>
            </a:r>
            <a:r>
              <a:rPr lang="bg-BG" sz="8000" dirty="0" smtClean="0"/>
              <a:t>  </a:t>
            </a:r>
          </a:p>
          <a:p>
            <a:pPr>
              <a:buNone/>
            </a:pPr>
            <a:r>
              <a:rPr lang="en-US" sz="8000" dirty="0" smtClean="0"/>
              <a:t> </a:t>
            </a:r>
            <a:endParaRPr lang="bg-BG" sz="8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1984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rmAutofit/>
          </a:bodyPr>
          <a:lstStyle/>
          <a:p>
            <a:r>
              <a:rPr lang="bg-BG" sz="2000" dirty="0">
                <a:solidFill>
                  <a:srgbClr val="002060"/>
                </a:solidFill>
              </a:rPr>
              <a:t>Използване на концептуални карти/Построяване на верига на понятията </a:t>
            </a:r>
            <a:endParaRPr lang="bg-BG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0183797"/>
              </p:ext>
            </p:extLst>
          </p:nvPr>
        </p:nvGraphicFramePr>
        <p:xfrm>
          <a:off x="50304" y="692696"/>
          <a:ext cx="8964486" cy="57983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"/>
                <a:gridCol w="705272"/>
                <a:gridCol w="2391072"/>
                <a:gridCol w="928799"/>
                <a:gridCol w="943409"/>
                <a:gridCol w="720080"/>
                <a:gridCol w="2411758"/>
              </a:tblGrid>
              <a:tr h="996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Arial Narrow" panose="020B0606020202030204" pitchFamily="34" charset="0"/>
                        </a:rPr>
                        <a:t>Наука </a:t>
                      </a:r>
                      <a:endParaRPr lang="bg-BG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367" marR="463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Arial Narrow" panose="020B0606020202030204" pitchFamily="34" charset="0"/>
                        </a:rPr>
                        <a:t>Основн</a:t>
                      </a:r>
                      <a:r>
                        <a:rPr lang="lv-LV" sz="1200" dirty="0">
                          <a:effectLst/>
                          <a:latin typeface="Arial Narrow" panose="020B0606020202030204" pitchFamily="34" charset="0"/>
                        </a:rPr>
                        <a:t>о</a:t>
                      </a:r>
                      <a:r>
                        <a:rPr lang="bg-BG" sz="1200" dirty="0">
                          <a:effectLst/>
                          <a:latin typeface="Arial Narrow" panose="020B0606020202030204" pitchFamily="34" charset="0"/>
                        </a:rPr>
                        <a:t> научно</a:t>
                      </a:r>
                      <a:r>
                        <a:rPr lang="lv-LV" sz="1200" dirty="0">
                          <a:effectLst/>
                          <a:latin typeface="Arial Narrow" panose="020B0606020202030204" pitchFamily="34" charset="0"/>
                        </a:rPr>
                        <a:t> понятие</a:t>
                      </a:r>
                      <a:endParaRPr lang="bg-BG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367" marR="463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Arial Narrow" panose="020B0606020202030204" pitchFamily="34" charset="0"/>
                        </a:rPr>
                        <a:t> Дефиниция</a:t>
                      </a:r>
                      <a:endParaRPr lang="bg-BG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367" marR="463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Arial Narrow" panose="020B0606020202030204" pitchFamily="34" charset="0"/>
                        </a:rPr>
                        <a:t>Ключови думи</a:t>
                      </a:r>
                      <a:endParaRPr lang="bg-BG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367" marR="46367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Arial Narrow" panose="020B0606020202030204" pitchFamily="34" charset="0"/>
                        </a:rPr>
                        <a:t>Свързани понятия</a:t>
                      </a:r>
                      <a:r>
                        <a:rPr lang="lv-LV" sz="1200" dirty="0">
                          <a:effectLst/>
                          <a:latin typeface="Arial Narrow" panose="020B0606020202030204" pitchFamily="34" charset="0"/>
                        </a:rPr>
                        <a:t> (</a:t>
                      </a:r>
                      <a:r>
                        <a:rPr lang="bg-BG" sz="1200" dirty="0">
                          <a:effectLst/>
                          <a:latin typeface="Arial Narrow" panose="020B0606020202030204" pitchFamily="34" charset="0"/>
                        </a:rPr>
                        <a:t>понятия от дефиницията на основното понятие</a:t>
                      </a:r>
                      <a:r>
                        <a:rPr lang="lv-LV" sz="1200" dirty="0"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bg-BG" sz="12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Arial Narrow" panose="020B0606020202030204" pitchFamily="34" charset="0"/>
                        </a:rPr>
                        <a:t>Наука </a:t>
                      </a:r>
                      <a:r>
                        <a:rPr lang="lv-LV" sz="1200" dirty="0">
                          <a:effectLst/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bg-BG" sz="1200" dirty="0">
                          <a:effectLst/>
                          <a:latin typeface="Arial Narrow" panose="020B0606020202030204" pitchFamily="34" charset="0"/>
                        </a:rPr>
                        <a:t>в която се изучава това понятие</a:t>
                      </a: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bg-BG" sz="12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Arial Narrow" panose="020B0606020202030204" pitchFamily="34" charset="0"/>
                        </a:rPr>
                        <a:t>Дефиниции на свързаните понятия</a:t>
                      </a:r>
                      <a:endParaRPr lang="bg-BG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367" marR="46367" marT="0" marB="0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258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bg-BG" sz="12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367" marR="463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bg-BG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367" marR="463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bg-BG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367" marR="463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bg-BG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367" marR="463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bg-BG" sz="12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367" marR="463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bg-BG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367" marR="463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bg-BG" sz="12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367" marR="46367" marT="0" marB="0"/>
                </a:tc>
              </a:tr>
              <a:tr h="593250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Arial Narrow" panose="020B0606020202030204" pitchFamily="34" charset="0"/>
                        </a:rPr>
                        <a:t>Математика, Физика</a:t>
                      </a:r>
                      <a:endParaRPr lang="bg-BG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367" marR="46367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Arial Narrow" panose="020B0606020202030204" pitchFamily="34" charset="0"/>
                        </a:rPr>
                        <a:t>Вектор</a:t>
                      </a:r>
                      <a:endParaRPr lang="bg-BG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367" marR="46367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Arial Narrow" panose="020B0606020202030204" pitchFamily="34" charset="0"/>
                        </a:rPr>
                        <a:t>Насочена отсечка, на която единият край е приет за начало а другият за край се нарича вектор.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Arial Narrow" panose="020B0606020202030204" pitchFamily="34" charset="0"/>
                        </a:rPr>
                        <a:t>В математиката и физиката вектори се наричат елементите на линейните пространства. Всеки вектор  </a:t>
                      </a:r>
                      <a:r>
                        <a:rPr lang="en-US" sz="1200" dirty="0" smtClean="0">
                          <a:effectLst/>
                          <a:latin typeface="Arial Narrow" panose="020B0606020202030204" pitchFamily="34" charset="0"/>
                        </a:rPr>
                        <a:t>   </a:t>
                      </a:r>
                      <a:r>
                        <a:rPr lang="bg-BG" sz="1200" dirty="0" smtClean="0">
                          <a:effectLst/>
                          <a:latin typeface="Arial Narrow" panose="020B0606020202030204" pitchFamily="34" charset="0"/>
                        </a:rPr>
                        <a:t>има </a:t>
                      </a:r>
                      <a:r>
                        <a:rPr lang="bg-BG" sz="1200" dirty="0">
                          <a:effectLst/>
                          <a:latin typeface="Arial Narrow" panose="020B0606020202030204" pitchFamily="34" charset="0"/>
                        </a:rPr>
                        <a:t>следните елементи:</a:t>
                      </a:r>
                      <a:br>
                        <a:rPr lang="bg-BG" sz="1200" dirty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bg-BG" sz="1200" dirty="0">
                          <a:effectLst/>
                          <a:latin typeface="Arial Narrow" panose="020B0606020202030204" pitchFamily="34" charset="0"/>
                        </a:rPr>
                        <a:t>1) начало(приложна точка) А;</a:t>
                      </a:r>
                      <a:br>
                        <a:rPr lang="bg-BG" sz="1200" dirty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bg-BG" sz="1200" dirty="0">
                          <a:effectLst/>
                          <a:latin typeface="Arial Narrow" panose="020B0606020202030204" pitchFamily="34" charset="0"/>
                        </a:rPr>
                        <a:t>2) край B;</a:t>
                      </a:r>
                      <a:br>
                        <a:rPr lang="bg-BG" sz="1200" dirty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bg-BG" sz="1200" dirty="0">
                          <a:effectLst/>
                          <a:latin typeface="Arial Narrow" panose="020B0606020202030204" pitchFamily="34" charset="0"/>
                        </a:rPr>
                        <a:t>3) посока – посоката, в която се движи една точка, описваща вектора от началото А към края B;</a:t>
                      </a:r>
                      <a:br>
                        <a:rPr lang="bg-BG" sz="1200" dirty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bg-BG" sz="1200" dirty="0">
                          <a:effectLst/>
                          <a:latin typeface="Arial Narrow" panose="020B0606020202030204" pitchFamily="34" charset="0"/>
                        </a:rPr>
                        <a:t>4) директриса – правата АB, върху която лежи </a:t>
                      </a:r>
                      <a:r>
                        <a:rPr lang="bg-BG" sz="1200" dirty="0" smtClean="0">
                          <a:effectLst/>
                          <a:latin typeface="Arial Narrow" panose="020B0606020202030204" pitchFamily="34" charset="0"/>
                        </a:rPr>
                        <a:t>векторът</a:t>
                      </a:r>
                      <a:r>
                        <a:rPr lang="en-US" sz="1200" dirty="0" smtClean="0">
                          <a:effectLst/>
                          <a:latin typeface="Arial Narrow" panose="020B0606020202030204" pitchFamily="34" charset="0"/>
                        </a:rPr>
                        <a:t>     </a:t>
                      </a:r>
                      <a:r>
                        <a:rPr lang="bg-BG" sz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bg-BG" sz="1200" dirty="0">
                          <a:effectLst/>
                          <a:latin typeface="Arial Narrow" panose="020B0606020202030204" pitchFamily="34" charset="0"/>
                        </a:rPr>
                        <a:t>(А ≠ B)</a:t>
                      </a:r>
                      <a:br>
                        <a:rPr lang="bg-BG" sz="1200" dirty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bg-BG" sz="1200" dirty="0">
                          <a:effectLst/>
                          <a:latin typeface="Arial Narrow" panose="020B0606020202030204" pitchFamily="34" charset="0"/>
                        </a:rPr>
                        <a:t>5) дължина(модул, големина) – дължината на отсечката АB при избрана единична отсечка, която бележим </a:t>
                      </a:r>
                      <a:r>
                        <a:rPr lang="bg-BG" sz="1200" dirty="0" smtClean="0">
                          <a:effectLst/>
                          <a:latin typeface="Arial Narrow" panose="020B0606020202030204" pitchFamily="34" charset="0"/>
                        </a:rPr>
                        <a:t>|</a:t>
                      </a:r>
                      <a:r>
                        <a:rPr lang="en-US" sz="1200" dirty="0" smtClean="0">
                          <a:effectLst/>
                          <a:latin typeface="Arial Narrow" panose="020B0606020202030204" pitchFamily="34" charset="0"/>
                        </a:rPr>
                        <a:t>        </a:t>
                      </a:r>
                      <a:r>
                        <a:rPr lang="bg-BG" sz="1200" dirty="0" smtClean="0">
                          <a:effectLst/>
                          <a:latin typeface="Arial Narrow" panose="020B0606020202030204" pitchFamily="34" charset="0"/>
                        </a:rPr>
                        <a:t>| </a:t>
                      </a:r>
                      <a:endParaRPr lang="bg-BG" sz="12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Arial Narrow" panose="020B0606020202030204" pitchFamily="34" charset="0"/>
                        </a:rPr>
                        <a:t>Вектор на който началото и краят се сливат(А съвпада B), се нарича нулев вектор. </a:t>
                      </a:r>
                      <a:endParaRPr lang="bg-BG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367" marR="463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Arial Narrow" panose="020B0606020202030204" pitchFamily="34" charset="0"/>
                        </a:rPr>
                        <a:t>Вектор, Отсечка, Посока </a:t>
                      </a:r>
                      <a:endParaRPr lang="bg-BG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367" marR="463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Arial Narrow" panose="020B0606020202030204" pitchFamily="34" charset="0"/>
                        </a:rPr>
                        <a:t>Отсечка</a:t>
                      </a:r>
                      <a:endParaRPr lang="bg-BG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367" marR="463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bg-BG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367" marR="463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bg-BG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367" marR="46367" marT="0" marB="0"/>
                </a:tc>
              </a:tr>
              <a:tr h="258261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bg-BG" sz="12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367" marR="463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Arial Narrow" panose="020B0606020202030204" pitchFamily="34" charset="0"/>
                        </a:rPr>
                        <a:t>Посока</a:t>
                      </a:r>
                      <a:endParaRPr lang="bg-BG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367" marR="463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Arial Narrow" panose="020B0606020202030204" pitchFamily="34" charset="0"/>
                        </a:rPr>
                        <a:t>....</a:t>
                      </a:r>
                      <a:endParaRPr lang="bg-BG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367" marR="463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effectLst/>
                          <a:latin typeface="Arial Narrow" panose="020B0606020202030204" pitchFamily="34" charset="0"/>
                        </a:rPr>
                        <a:t>....</a:t>
                      </a:r>
                      <a:endParaRPr lang="bg-BG" sz="12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367" marR="46367" marT="0" marB="0"/>
                </a:tc>
              </a:tr>
              <a:tr h="282297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bg-BG" sz="12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367" marR="463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Arial Narrow" panose="020B0606020202030204" pitchFamily="34" charset="0"/>
                        </a:rPr>
                        <a:t>Директриса</a:t>
                      </a:r>
                      <a:endParaRPr lang="bg-BG" sz="12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367" marR="463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Arial Narrow" panose="020B0606020202030204" pitchFamily="34" charset="0"/>
                        </a:rPr>
                        <a:t>....</a:t>
                      </a:r>
                      <a:endParaRPr lang="bg-BG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367" marR="463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  <a:latin typeface="Arial Narrow" panose="020B0606020202030204" pitchFamily="34" charset="0"/>
                        </a:rPr>
                        <a:t>....</a:t>
                      </a:r>
                      <a:endParaRPr lang="bg-BG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367" marR="46367" marT="0" marB="0"/>
                </a:tc>
              </a:tr>
              <a:tr h="2218719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bg-BG" sz="12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367" marR="463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Arial Narrow" panose="020B0606020202030204" pitchFamily="34" charset="0"/>
                        </a:rPr>
                        <a:t>Сила</a:t>
                      </a:r>
                      <a:endParaRPr lang="bg-BG" sz="12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367" marR="463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Arial Narrow" panose="020B0606020202030204" pitchFamily="34" charset="0"/>
                        </a:rPr>
                        <a:t>Физика</a:t>
                      </a:r>
                      <a:endParaRPr lang="bg-BG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367" marR="463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Arial Narrow" panose="020B0606020202030204" pitchFamily="34" charset="0"/>
                        </a:rPr>
                        <a:t>Мярка за взаимодействието между телата, което предизвиква или деформация (когато тялото е с крайни размери) или промяна на посоката и/или големината на скоростта, с други думи получаване на някакво ускорение. Силата е векторна величина, което показва, че се характеризира както с големина, така и с посока.</a:t>
                      </a:r>
                      <a:endParaRPr lang="bg-BG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367" marR="46367" marT="0" marB="0"/>
                </a:tc>
              </a:tr>
              <a:tr h="1153224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12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bg-BG" sz="12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367" marR="463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Arial Narrow" panose="020B0606020202030204" pitchFamily="34" charset="0"/>
                        </a:rPr>
                        <a:t>Ускорение</a:t>
                      </a:r>
                      <a:endParaRPr lang="bg-BG" sz="12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367" marR="463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Arial Narrow" panose="020B0606020202030204" pitchFamily="34" charset="0"/>
                        </a:rPr>
                        <a:t>Физика</a:t>
                      </a:r>
                      <a:endParaRPr lang="bg-BG" sz="12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367" marR="463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  <a:latin typeface="Arial Narrow" panose="020B0606020202030204" pitchFamily="34" charset="0"/>
                        </a:rPr>
                        <a:t>...</a:t>
                      </a:r>
                      <a:endParaRPr lang="bg-BG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367" marR="46367" marT="0" marB="0"/>
                </a:tc>
              </a:tr>
            </a:tbl>
          </a:graphicData>
        </a:graphic>
      </p:graphicFrame>
      <p:pic>
        <p:nvPicPr>
          <p:cNvPr id="3075" name="Picture 13" descr="вектор 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68960"/>
            <a:ext cx="1714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1" descr="вектор 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39" y="4703137"/>
            <a:ext cx="174461" cy="1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вектор 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580268"/>
            <a:ext cx="174461" cy="1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7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3600" dirty="0" smtClean="0">
                <a:solidFill>
                  <a:srgbClr val="002060"/>
                </a:solidFill>
              </a:rPr>
              <a:t>Използване на изкуство и театър в уроците по науки</a:t>
            </a:r>
            <a:endParaRPr lang="bg-BG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997152"/>
          </a:xfrm>
        </p:spPr>
        <p:txBody>
          <a:bodyPr>
            <a:normAutofit fontScale="85000" lnSpcReduction="10000"/>
          </a:bodyPr>
          <a:lstStyle/>
          <a:p>
            <a:r>
              <a:rPr lang="bg-BG" sz="2800" dirty="0"/>
              <a:t>Комбинирането на стандартните учебни програми </a:t>
            </a:r>
            <a:r>
              <a:rPr lang="bg-BG" sz="2800" dirty="0" smtClean="0"/>
              <a:t>с театър може </a:t>
            </a:r>
            <a:r>
              <a:rPr lang="bg-BG" sz="2800" dirty="0"/>
              <a:t>да създаде по-богато и дълготрайно обучение за ученици, които смятат, че изучаването на науката е </a:t>
            </a:r>
            <a:r>
              <a:rPr lang="bg-BG" sz="2800" dirty="0" smtClean="0"/>
              <a:t>скучно.</a:t>
            </a:r>
            <a:endParaRPr lang="en-US" sz="2800" dirty="0" smtClean="0"/>
          </a:p>
          <a:p>
            <a:r>
              <a:rPr lang="bg-BG" sz="2800" dirty="0" smtClean="0"/>
              <a:t>Основната </a:t>
            </a:r>
            <a:r>
              <a:rPr lang="bg-BG" sz="2800" dirty="0"/>
              <a:t>цел на прилагането на изкуствата в научното образование е да се даде възможност на </a:t>
            </a:r>
            <a:r>
              <a:rPr lang="bg-BG" sz="2800" dirty="0" smtClean="0"/>
              <a:t>учениците да </a:t>
            </a:r>
            <a:r>
              <a:rPr lang="bg-BG" sz="2800" dirty="0"/>
              <a:t>изразят своите мисли и чувства в контекста на различните си култури и произход, както и да разберат науката през </a:t>
            </a:r>
            <a:r>
              <a:rPr lang="bg-BG" sz="2800" dirty="0" smtClean="0"/>
              <a:t>гледната точка на </a:t>
            </a:r>
            <a:r>
              <a:rPr lang="bg-BG" sz="2800" dirty="0"/>
              <a:t>своята творческа дейност в областта на </a:t>
            </a:r>
            <a:r>
              <a:rPr lang="bg-BG" sz="2800" dirty="0" smtClean="0"/>
              <a:t>изкуствата.</a:t>
            </a:r>
          </a:p>
          <a:p>
            <a:r>
              <a:rPr lang="bg-BG" sz="2800" dirty="0" smtClean="0"/>
              <a:t>Изкуствата изискват </a:t>
            </a:r>
            <a:r>
              <a:rPr lang="bg-BG" sz="2800" dirty="0"/>
              <a:t>активното участие на </a:t>
            </a:r>
            <a:r>
              <a:rPr lang="bg-BG" sz="2800" dirty="0" smtClean="0"/>
              <a:t>учениците като по </a:t>
            </a:r>
            <a:r>
              <a:rPr lang="bg-BG" sz="2800" dirty="0"/>
              <a:t>този начин им помагат да трансформират концептуалната информация, предлагана от урока по наука, в личен опит и по този начин да я запомнят по-лесно. </a:t>
            </a:r>
            <a:endParaRPr lang="bg-BG" sz="2800" dirty="0" smtClean="0"/>
          </a:p>
        </p:txBody>
      </p:sp>
    </p:spTree>
    <p:extLst>
      <p:ext uri="{BB962C8B-B14F-4D97-AF65-F5344CB8AC3E}">
        <p14:creationId xmlns:p14="http://schemas.microsoft.com/office/powerpoint/2010/main" val="245369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3600" dirty="0" smtClean="0">
                <a:solidFill>
                  <a:srgbClr val="002060"/>
                </a:solidFill>
              </a:rPr>
              <a:t>Използване на изкуство и театър в уроците по науки</a:t>
            </a:r>
            <a:endParaRPr lang="bg-BG" sz="36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Image may contain: 1 person, shoes and indo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24744"/>
            <a:ext cx="2560346" cy="341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may contain: 5 people, people smiling, people sitting, living room and indo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2777"/>
            <a:ext cx="3600400" cy="480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may contain: 1 person, smiling, sitting and chil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70449"/>
            <a:ext cx="2016224" cy="268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may contain: 3 people, people sitting, living room and indo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02621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may contain: 6 people, people smiling, people stand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30" y="4070449"/>
            <a:ext cx="2560286" cy="192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05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904</TotalTime>
  <Words>905</Words>
  <Application>Microsoft Office PowerPoint</Application>
  <PresentationFormat>On-screen Show (4:3)</PresentationFormat>
  <Paragraphs>109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GOSCIENCE: креативност и подобрено разбиране в преподаването и изучаването на науки в училищата    </vt:lpstr>
      <vt:lpstr>Използване на аналогии</vt:lpstr>
      <vt:lpstr>Използване на аналогии</vt:lpstr>
      <vt:lpstr>Използване на модели</vt:lpstr>
      <vt:lpstr>Използване на модели</vt:lpstr>
      <vt:lpstr>Използване на концептуални карти/Построяване на верига на понятията </vt:lpstr>
      <vt:lpstr>Използване на концептуални карти/Построяване на верига на понятията </vt:lpstr>
      <vt:lpstr>Използване на изкуство и театър в уроците по науки</vt:lpstr>
      <vt:lpstr>Използване на изкуство и театър в уроците по науки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82</cp:revision>
  <dcterms:created xsi:type="dcterms:W3CDTF">2017-12-12T08:54:23Z</dcterms:created>
  <dcterms:modified xsi:type="dcterms:W3CDTF">2019-08-23T12:48:43Z</dcterms:modified>
</cp:coreProperties>
</file>